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FFFBE-C49A-4B67-A89A-26375A1F6892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B3E1A-6942-48E7-BDC8-0F4D64D8BE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Do-Now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990600"/>
            <a:ext cx="85344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Today we are going to learn about the 5 stages of dying and death. The stages are listed below. When a person finds out they are dying, in what order do they go through these stages? Explain your reasoning. </a:t>
            </a:r>
            <a:endParaRPr lang="en-US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en-US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667000"/>
            <a:ext cx="8458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 CENA" pitchFamily="2" charset="0"/>
              </a:rPr>
              <a:t>DENIAL														BARGAINING</a:t>
            </a:r>
          </a:p>
          <a:p>
            <a:r>
              <a:rPr lang="en-US" sz="4000" dirty="0" smtClean="0">
                <a:latin typeface="AR CENA" pitchFamily="2" charset="0"/>
              </a:rPr>
              <a:t>			ACCEPTANCE</a:t>
            </a:r>
            <a:endParaRPr lang="en-US" sz="4000" dirty="0">
              <a:latin typeface="AR CENA" pitchFamily="2" charset="0"/>
            </a:endParaRPr>
          </a:p>
          <a:p>
            <a:r>
              <a:rPr lang="en-US" sz="4000" dirty="0" smtClean="0">
                <a:latin typeface="AR CENA" pitchFamily="2" charset="0"/>
              </a:rPr>
              <a:t>ANGER			</a:t>
            </a:r>
          </a:p>
          <a:p>
            <a:r>
              <a:rPr lang="en-US" sz="4000" dirty="0">
                <a:latin typeface="AR CENA" pitchFamily="2" charset="0"/>
              </a:rPr>
              <a:t>	</a:t>
            </a:r>
            <a:r>
              <a:rPr lang="en-US" sz="4000" dirty="0" smtClean="0">
                <a:latin typeface="AR CENA" pitchFamily="2" charset="0"/>
              </a:rPr>
              <a:t>					DEPRESSION</a:t>
            </a:r>
            <a:endParaRPr lang="en-US" sz="4000" dirty="0">
              <a:latin typeface="AR CEN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 CENA" pitchFamily="2" charset="0"/>
              </a:rPr>
              <a:t>What is euthanasia?</a:t>
            </a:r>
            <a:endParaRPr lang="en-US" dirty="0">
              <a:latin typeface="AR CEN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5000" dirty="0" smtClean="0">
                <a:latin typeface="AR CENA" pitchFamily="2" charset="0"/>
              </a:rPr>
              <a:t>Letting a terminally ill patient die naturally without life support OR putting the patient to death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AR CENA" pitchFamily="2" charset="0"/>
              </a:rPr>
              <a:t>Begin with a THANK YOU for the group that called on you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AR CENA" pitchFamily="2" charset="0"/>
              </a:rPr>
              <a:t>Acknowledge what the previous group said “I concur with…” or “I disagree with…”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AR CENA" pitchFamily="2" charset="0"/>
              </a:rPr>
              <a:t>Fulfill the requirement of the question (see your sheet)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AR CENA" pitchFamily="2" charset="0"/>
              </a:rPr>
              <a:t>Listen to the speaker and don’t interrupt </a:t>
            </a:r>
            <a:r>
              <a:rPr lang="en-US" dirty="0" smtClean="0">
                <a:latin typeface="AR CENA" pitchFamily="2" charset="0"/>
                <a:sym typeface="Wingdings" pitchFamily="2" charset="2"/>
              </a:rPr>
              <a:t></a:t>
            </a:r>
            <a:endParaRPr lang="en-US" dirty="0">
              <a:latin typeface="AR CEN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 CENA" pitchFamily="2" charset="0"/>
              </a:rPr>
              <a:t>Score sheet!</a:t>
            </a:r>
            <a:endParaRPr lang="en-US" dirty="0">
              <a:latin typeface="AR CENA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4876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544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 3</a:t>
                      </a:r>
                      <a:endParaRPr lang="en-US" dirty="0"/>
                    </a:p>
                  </a:txBody>
                  <a:tcPr/>
                </a:tc>
              </a:tr>
              <a:tr h="95444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 CENA" pitchFamily="2" charset="0"/>
                        </a:rPr>
                        <a:t>Group 1</a:t>
                      </a:r>
                      <a:endParaRPr lang="en-US" dirty="0">
                        <a:latin typeface="AR CEN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444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 CENA" pitchFamily="2" charset="0"/>
                        </a:rPr>
                        <a:t>Group 2</a:t>
                      </a:r>
                      <a:endParaRPr lang="en-US" dirty="0">
                        <a:latin typeface="AR CEN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903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 CENA" pitchFamily="2" charset="0"/>
                        </a:rPr>
                        <a:t>Group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444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 CENA" pitchFamily="2" charset="0"/>
                        </a:rPr>
                        <a:t>Group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 CENA" pitchFamily="2" charset="0"/>
              </a:rPr>
              <a:t/>
            </a:r>
            <a:br>
              <a:rPr lang="en-US" dirty="0" smtClean="0">
                <a:latin typeface="AR CENA" pitchFamily="2" charset="0"/>
              </a:rPr>
            </a:br>
            <a:r>
              <a:rPr lang="en-US" dirty="0" smtClean="0">
                <a:latin typeface="AR CENA" pitchFamily="2" charset="0"/>
              </a:rPr>
              <a:t>THANATOLOGY?!?!</a:t>
            </a:r>
            <a:br>
              <a:rPr lang="en-US" dirty="0" smtClean="0">
                <a:latin typeface="AR CENA" pitchFamily="2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>
              <a:latin typeface="AR CENA" pitchFamily="2" charset="0"/>
            </a:endParaRPr>
          </a:p>
          <a:p>
            <a:pPr>
              <a:buNone/>
            </a:pPr>
            <a:r>
              <a:rPr lang="en-US" dirty="0" smtClean="0">
                <a:latin typeface="AR CENA" pitchFamily="2" charset="0"/>
              </a:rPr>
              <a:t>What are we studying today?</a:t>
            </a:r>
          </a:p>
          <a:p>
            <a:pPr>
              <a:buNone/>
            </a:pPr>
            <a:endParaRPr lang="en-US" dirty="0">
              <a:latin typeface="AR CENA" pitchFamily="2" charset="0"/>
            </a:endParaRPr>
          </a:p>
          <a:p>
            <a:pPr>
              <a:buNone/>
            </a:pPr>
            <a:r>
              <a:rPr lang="en-US" dirty="0" smtClean="0">
                <a:latin typeface="AR CENA" pitchFamily="2" charset="0"/>
              </a:rPr>
              <a:t>So what is </a:t>
            </a:r>
            <a:r>
              <a:rPr lang="en-US" dirty="0" err="1" smtClean="0">
                <a:latin typeface="AR CENA" pitchFamily="2" charset="0"/>
              </a:rPr>
              <a:t>thanatology</a:t>
            </a:r>
            <a:r>
              <a:rPr lang="en-US" dirty="0" smtClean="0">
                <a:latin typeface="AR CENA" pitchFamily="2" charset="0"/>
              </a:rPr>
              <a:t>?</a:t>
            </a:r>
          </a:p>
          <a:p>
            <a:pPr>
              <a:buNone/>
            </a:pPr>
            <a:r>
              <a:rPr lang="en-US" dirty="0" smtClean="0">
                <a:latin typeface="AR CENA" pitchFamily="2" charset="0"/>
                <a:sym typeface="Wingdings" pitchFamily="2" charset="2"/>
              </a:rPr>
              <a:t>t</a:t>
            </a:r>
            <a:r>
              <a:rPr lang="en-US" dirty="0" smtClean="0"/>
              <a:t>he study of dying </a:t>
            </a:r>
          </a:p>
          <a:p>
            <a:pPr>
              <a:buNone/>
            </a:pPr>
            <a:r>
              <a:rPr lang="en-US" dirty="0" smtClean="0"/>
              <a:t>and death. </a:t>
            </a:r>
            <a:endParaRPr lang="en-US" dirty="0">
              <a:latin typeface="AR CENA" pitchFamily="2" charset="0"/>
            </a:endParaRPr>
          </a:p>
        </p:txBody>
      </p:sp>
      <p:pic>
        <p:nvPicPr>
          <p:cNvPr id="1026" name="Picture 2" descr="http://omiracles.files.wordpress.com/2010/01/grim_re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524000"/>
            <a:ext cx="3565365" cy="461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 CENA" pitchFamily="2" charset="0"/>
              </a:rPr>
              <a:t>Elizabeth </a:t>
            </a:r>
            <a:r>
              <a:rPr lang="en-US" dirty="0" err="1">
                <a:latin typeface="AR CENA" pitchFamily="2" charset="0"/>
              </a:rPr>
              <a:t>Kübler</a:t>
            </a:r>
            <a:r>
              <a:rPr lang="en-US" dirty="0">
                <a:latin typeface="AR CENA" pitchFamily="2" charset="0"/>
              </a:rPr>
              <a:t>-Ross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AR CENA" pitchFamily="2" charset="0"/>
              </a:rPr>
              <a:t>Psychologist who determined that we go through stages of psychological adjustment when dying. </a:t>
            </a:r>
            <a:endParaRPr lang="en-US" sz="4000" dirty="0">
              <a:latin typeface="AR CENA" pitchFamily="2" charset="0"/>
            </a:endParaRPr>
          </a:p>
        </p:txBody>
      </p:sp>
      <p:pic>
        <p:nvPicPr>
          <p:cNvPr id="15362" name="Picture 2" descr="http://ritesofpassagejourney.org/images/pg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371600"/>
            <a:ext cx="2743200" cy="4964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3657600"/>
          <a:ext cx="7315200" cy="243840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10544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latin typeface="AR CENA"/>
                          <a:ea typeface="Times New Roman"/>
                          <a:cs typeface="Times New Roman"/>
                        </a:rPr>
                        <a:t>Stage #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latin typeface="AR CENA"/>
                          <a:ea typeface="Times New Roman"/>
                          <a:cs typeface="Times New Roman"/>
                        </a:rPr>
                        <a:t>Stage Name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 CENA"/>
                          <a:ea typeface="Times New Roman"/>
                          <a:cs typeface="Times New Roman"/>
                        </a:rPr>
                        <a:t>What is this person doing?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 CENA"/>
                          <a:ea typeface="Times New Roman"/>
                          <a:cs typeface="Times New Roman"/>
                        </a:rPr>
                        <a:t>What is this person thinking?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10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>
                          <a:latin typeface="AR CENA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 smtClean="0">
                          <a:latin typeface="AR CENA"/>
                          <a:ea typeface="Times New Roman"/>
                          <a:cs typeface="Times New Roman"/>
                        </a:rPr>
                        <a:t>Denial</a:t>
                      </a:r>
                      <a:endParaRPr lang="en-US" sz="3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10" name="Picture 2" descr="http://cache2.asset-cache.net/xc/78425356.jpg?v=1&amp;c=IWSAsset&amp;k=2&amp;d=82EB172C4407816CB7D175F3BB3C1923ED80990B3E3EE2CB9A0485CCC71F38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37300" cy="341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3886200"/>
          <a:ext cx="6934200" cy="2453640"/>
        </p:xfrm>
        <a:graphic>
          <a:graphicData uri="http://schemas.openxmlformats.org/drawingml/2006/table">
            <a:tbl>
              <a:tblPr/>
              <a:tblGrid>
                <a:gridCol w="1733550"/>
                <a:gridCol w="1733550"/>
                <a:gridCol w="1733550"/>
                <a:gridCol w="1733550"/>
              </a:tblGrid>
              <a:tr h="24536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100" dirty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latin typeface="AR CE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 smtClean="0">
                          <a:latin typeface="AR CENA"/>
                          <a:ea typeface="Times New Roman"/>
                          <a:cs typeface="Times New Roman"/>
                        </a:rPr>
                        <a:t>Anger</a:t>
                      </a:r>
                      <a:endParaRPr lang="en-US" sz="3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34" name="Picture 2" descr="http://www.ineedmotivation.com/blog/wp-content/uploads/2008/01/a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"/>
            <a:ext cx="383339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667000" y="1981200"/>
          <a:ext cx="6477000" cy="2217579"/>
        </p:xfrm>
        <a:graphic>
          <a:graphicData uri="http://schemas.openxmlformats.org/drawingml/2006/table">
            <a:tbl>
              <a:tblPr/>
              <a:tblGrid>
                <a:gridCol w="1354098"/>
                <a:gridCol w="2208252"/>
                <a:gridCol w="1795343"/>
                <a:gridCol w="1119307"/>
              </a:tblGrid>
              <a:tr h="22175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 CE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dirty="0" smtClean="0">
                          <a:latin typeface="AR CENA"/>
                          <a:ea typeface="Times New Roman"/>
                          <a:cs typeface="Times New Roman"/>
                        </a:rPr>
                        <a:t>Bargaining</a:t>
                      </a:r>
                      <a:endParaRPr lang="en-US" sz="4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AutoShape 2" descr="http://www.isthmuscatholic.org/pictures/Anointing%20of%20the%20Sick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0" name="Picture 4" descr="http://www.isthmuscatholic.org/pictures/Anointing%20of%20the%20Sic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27051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4724400"/>
          <a:ext cx="6995160" cy="1676401"/>
        </p:xfrm>
        <a:graphic>
          <a:graphicData uri="http://schemas.openxmlformats.org/drawingml/2006/table">
            <a:tbl>
              <a:tblPr/>
              <a:tblGrid>
                <a:gridCol w="1748790"/>
                <a:gridCol w="1748790"/>
                <a:gridCol w="1748790"/>
                <a:gridCol w="1748790"/>
              </a:tblGrid>
              <a:tr h="16764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 CENA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0" dirty="0" smtClean="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 smtClean="0">
                          <a:latin typeface="AR CENA"/>
                          <a:ea typeface="Times New Roman"/>
                          <a:cs typeface="Times New Roman"/>
                        </a:rPr>
                        <a:t>Depression</a:t>
                      </a:r>
                      <a:endParaRPr lang="en-US" sz="30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82" name="Picture 2" descr="http://www.perfecthealthinfo.com/wp-content/uploads/2010/03/Depr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57200"/>
            <a:ext cx="38862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4876800"/>
          <a:ext cx="6995160" cy="1379379"/>
        </p:xfrm>
        <a:graphic>
          <a:graphicData uri="http://schemas.openxmlformats.org/drawingml/2006/table">
            <a:tbl>
              <a:tblPr/>
              <a:tblGrid>
                <a:gridCol w="1748790"/>
                <a:gridCol w="1748790"/>
                <a:gridCol w="1748790"/>
                <a:gridCol w="1748790"/>
              </a:tblGrid>
              <a:tr h="1379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AR CEN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AR CENA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 CE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6" name="Picture 2" descr="http://www.rajeshsetty.com/wp-content/uploads/old_per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858" y="762000"/>
            <a:ext cx="7186542" cy="3931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 CENA" pitchFamily="2" charset="0"/>
              </a:rPr>
              <a:t>What is hospice care?</a:t>
            </a:r>
            <a:endParaRPr lang="en-US" dirty="0">
              <a:latin typeface="AR CEN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>
                <a:latin typeface="AR CENA" pitchFamily="2" charset="0"/>
              </a:rPr>
              <a:t>special place where terminally ill people go to </a:t>
            </a:r>
            <a:r>
              <a:rPr lang="en-US" sz="4000" dirty="0" smtClean="0">
                <a:latin typeface="AR CENA" pitchFamily="2" charset="0"/>
              </a:rPr>
              <a:t>die</a:t>
            </a:r>
          </a:p>
          <a:p>
            <a:pPr>
              <a:buNone/>
            </a:pPr>
            <a:r>
              <a:rPr lang="en-US" sz="4000" dirty="0" smtClean="0">
                <a:latin typeface="AR CENA" pitchFamily="2" charset="0"/>
              </a:rPr>
              <a:t>	-pleasant </a:t>
            </a:r>
            <a:r>
              <a:rPr lang="en-US" sz="4000" dirty="0">
                <a:latin typeface="AR CENA" pitchFamily="2" charset="0"/>
              </a:rPr>
              <a:t>and </a:t>
            </a:r>
            <a:r>
              <a:rPr lang="en-US" sz="4000" dirty="0" smtClean="0">
                <a:latin typeface="AR CENA" pitchFamily="2" charset="0"/>
              </a:rPr>
              <a:t>comfortable</a:t>
            </a:r>
          </a:p>
          <a:p>
            <a:pPr>
              <a:buNone/>
            </a:pPr>
            <a:r>
              <a:rPr lang="en-US" sz="4000" dirty="0" smtClean="0">
                <a:latin typeface="AR CENA" pitchFamily="2" charset="0"/>
              </a:rPr>
              <a:t>   -BUT it’s not free</a:t>
            </a:r>
            <a:endParaRPr lang="en-US" sz="4000" dirty="0">
              <a:latin typeface="AR CEN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208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Do-Now</vt:lpstr>
      <vt:lpstr> THANATOLOGY?!?! </vt:lpstr>
      <vt:lpstr>Elizabeth Kübler-Ross </vt:lpstr>
      <vt:lpstr>Slide 4</vt:lpstr>
      <vt:lpstr>Slide 5</vt:lpstr>
      <vt:lpstr>Slide 6</vt:lpstr>
      <vt:lpstr>Slide 7</vt:lpstr>
      <vt:lpstr>Slide 8</vt:lpstr>
      <vt:lpstr>What is hospice care?</vt:lpstr>
      <vt:lpstr>What is euthanasia?</vt:lpstr>
      <vt:lpstr>Rules for Discussion</vt:lpstr>
      <vt:lpstr>Score sheet!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</dc:title>
  <dc:creator>Meg</dc:creator>
  <cp:lastModifiedBy>Meg</cp:lastModifiedBy>
  <cp:revision>2</cp:revision>
  <dcterms:created xsi:type="dcterms:W3CDTF">2010-10-27T00:33:50Z</dcterms:created>
  <dcterms:modified xsi:type="dcterms:W3CDTF">2011-11-30T00:41:53Z</dcterms:modified>
</cp:coreProperties>
</file>